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39" r:id="rId1"/>
  </p:sldMasterIdLst>
  <p:notesMasterIdLst>
    <p:notesMasterId r:id="rId20"/>
  </p:notesMasterIdLst>
  <p:sldIdLst>
    <p:sldId id="256" r:id="rId2"/>
    <p:sldId id="266" r:id="rId3"/>
    <p:sldId id="257" r:id="rId4"/>
    <p:sldId id="260" r:id="rId5"/>
    <p:sldId id="262" r:id="rId6"/>
    <p:sldId id="261" r:id="rId7"/>
    <p:sldId id="265" r:id="rId8"/>
    <p:sldId id="258" r:id="rId9"/>
    <p:sldId id="259" r:id="rId10"/>
    <p:sldId id="263" r:id="rId11"/>
    <p:sldId id="264" r:id="rId12"/>
    <p:sldId id="267" r:id="rId13"/>
    <p:sldId id="268" r:id="rId14"/>
    <p:sldId id="273" r:id="rId15"/>
    <p:sldId id="275" r:id="rId16"/>
    <p:sldId id="271" r:id="rId17"/>
    <p:sldId id="270" r:id="rId18"/>
    <p:sldId id="276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1DBC"/>
    <a:srgbClr val="02FFD8"/>
    <a:srgbClr val="E705A7"/>
    <a:srgbClr val="000000"/>
    <a:srgbClr val="E702D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71" autoAdjust="0"/>
  </p:normalViewPr>
  <p:slideViewPr>
    <p:cSldViewPr snapToObjects="1"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6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BE8388-3E61-4278-AD2D-CDFB27F32118}" type="datetimeFigureOut">
              <a:rPr lang="en-US" smtClean="0"/>
              <a:pPr/>
              <a:t>6/7/2009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35E94D-0F69-4FC3-8374-7EFEA7BA44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7FC2D-A1BB-194D-BDDB-9781DE67CECE}" type="datetimeFigureOut">
              <a:rPr lang="en-US" smtClean="0"/>
              <a:pPr/>
              <a:t>6/7/2009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7FC2D-A1BB-194D-BDDB-9781DE67CECE}" type="datetimeFigureOut">
              <a:rPr lang="en-US" smtClean="0"/>
              <a:pPr/>
              <a:t>6/7/2009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6366-BF0F-0549-B84A-E9B6CD9186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7FC2D-A1BB-194D-BDDB-9781DE67CECE}" type="datetimeFigureOut">
              <a:rPr lang="en-US" smtClean="0"/>
              <a:pPr/>
              <a:t>6/7/2009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6366-BF0F-0549-B84A-E9B6CD9186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7FC2D-A1BB-194D-BDDB-9781DE67CECE}" type="datetimeFigureOut">
              <a:rPr lang="en-US" smtClean="0"/>
              <a:pPr/>
              <a:t>6/7/2009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6366-BF0F-0549-B84A-E9B6CD9186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6/7/2009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7FC2D-A1BB-194D-BDDB-9781DE67CECE}" type="datetimeFigureOut">
              <a:rPr lang="en-US" smtClean="0"/>
              <a:pPr/>
              <a:t>6/7/2009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6366-BF0F-0549-B84A-E9B6CD9186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7FC2D-A1BB-194D-BDDB-9781DE67CECE}" type="datetimeFigureOut">
              <a:rPr lang="en-US" smtClean="0"/>
              <a:pPr/>
              <a:t>6/7/2009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6366-BF0F-0549-B84A-E9B6CD9186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7FC2D-A1BB-194D-BDDB-9781DE67CECE}" type="datetimeFigureOut">
              <a:rPr lang="en-US" smtClean="0"/>
              <a:pPr/>
              <a:t>6/7/2009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666366-BF0F-0549-B84A-E9B6CD9186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7FC2D-A1BB-194D-BDDB-9781DE67CECE}" type="datetimeFigureOut">
              <a:rPr lang="en-US" smtClean="0"/>
              <a:pPr/>
              <a:t>6/7/2009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6366-BF0F-0549-B84A-E9B6CD9186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7FC2D-A1BB-194D-BDDB-9781DE67CECE}" type="datetimeFigureOut">
              <a:rPr lang="en-US" smtClean="0"/>
              <a:pPr/>
              <a:t>6/7/2009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4666366-BF0F-0549-B84A-E9B6CD9186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8EF7FC2D-A1BB-194D-BDDB-9781DE67CECE}" type="datetimeFigureOut">
              <a:rPr lang="en-US" smtClean="0"/>
              <a:pPr/>
              <a:t>6/7/2009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6366-BF0F-0549-B84A-E9B6CD9186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EF7FC2D-A1BB-194D-BDDB-9781DE67CECE}" type="datetimeFigureOut">
              <a:rPr lang="en-US" smtClean="0"/>
              <a:pPr/>
              <a:t>6/7/2009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4666366-BF0F-0549-B84A-E9B6CD9186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40" r:id="rId1"/>
    <p:sldLayoutId id="2147484041" r:id="rId2"/>
    <p:sldLayoutId id="2147484042" r:id="rId3"/>
    <p:sldLayoutId id="2147484043" r:id="rId4"/>
    <p:sldLayoutId id="2147484044" r:id="rId5"/>
    <p:sldLayoutId id="2147484045" r:id="rId6"/>
    <p:sldLayoutId id="2147484046" r:id="rId7"/>
    <p:sldLayoutId id="2147484047" r:id="rId8"/>
    <p:sldLayoutId id="2147484048" r:id="rId9"/>
    <p:sldLayoutId id="2147484049" r:id="rId10"/>
    <p:sldLayoutId id="2147484050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HP_Administrator\My%20Documents\My%20Videos\keri%20092.avi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HP_Administrator\My%20Documents\My%20Videos\keri%20093.avi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gif"/><Relationship Id="rId7" Type="http://schemas.openxmlformats.org/officeDocument/2006/relationships/image" Target="../media/image16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gif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HP_Administrator\My%20Documents\My%20Videos\keri%20094.avi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HP_Administrator\My%20Documents\My%20Videos\keri%20095.avi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HP_Administrator\My%20Documents\My%20Videos\keri%20088.avi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HP_Administrator\My%20Documents\My%20Videos\keri%20089.avi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HP_Administrator\My%20Documents\My%20Videos\keri%20091.avi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ln w="5000" cmpd="sng">
                  <a:solidFill>
                    <a:srgbClr val="000000"/>
                  </a:solidFill>
                  <a:prstDash val="solid"/>
                </a:ln>
                <a:solidFill>
                  <a:srgbClr val="E702D1"/>
                </a:solidFill>
                <a:cs typeface="Calibri"/>
              </a:rPr>
              <a:t>Lattice Multiplication</a:t>
            </a:r>
            <a:endParaRPr lang="en-US" sz="7200" dirty="0">
              <a:ln w="5000" cmpd="sng">
                <a:solidFill>
                  <a:srgbClr val="000000"/>
                </a:solidFill>
                <a:prstDash val="solid"/>
              </a:ln>
              <a:solidFill>
                <a:srgbClr val="E702D1"/>
              </a:solidFill>
              <a:cs typeface="Calibri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r>
              <a:rPr lang="en-US" sz="3200" dirty="0" smtClean="0">
                <a:latin typeface="Calibri"/>
                <a:cs typeface="Calibri"/>
              </a:rPr>
              <a:t>By:  Keri Adams</a:t>
            </a:r>
            <a:endParaRPr lang="en-US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E71DBC"/>
                </a:solidFill>
              </a:rPr>
              <a:t>Quick review: Place Value</a:t>
            </a:r>
            <a:endParaRPr lang="en-US" sz="4800" dirty="0">
              <a:solidFill>
                <a:srgbClr val="E71DBC"/>
              </a:solidFill>
            </a:endParaRPr>
          </a:p>
        </p:txBody>
      </p:sp>
      <p:pic>
        <p:nvPicPr>
          <p:cNvPr id="5" name="Content Placeholder 4" descr="Places.gif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457200" y="2045494"/>
            <a:ext cx="7634005" cy="29075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rgbClr val="E71DBC"/>
                </a:solidFill>
              </a:rPr>
              <a:t>How to put the answer into the lattice</a:t>
            </a:r>
            <a:endParaRPr lang="en-US" sz="4800" dirty="0">
              <a:solidFill>
                <a:srgbClr val="E71DBC"/>
              </a:solidFill>
            </a:endParaRPr>
          </a:p>
        </p:txBody>
      </p:sp>
      <p:pic>
        <p:nvPicPr>
          <p:cNvPr id="5" name="Content Placeholder 8" descr="Diagonal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4029670"/>
            <a:ext cx="2286000" cy="27055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24200" y="4029670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+mj-lt"/>
              </a:rPr>
              <a:t>Tens</a:t>
            </a:r>
            <a:endParaRPr lang="en-US" sz="32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67200" y="6150400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+mj-lt"/>
              </a:rPr>
              <a:t>Ones</a:t>
            </a:r>
            <a:endParaRPr lang="en-US" sz="3200" dirty="0">
              <a:latin typeface="+mj-lt"/>
            </a:endParaRPr>
          </a:p>
        </p:txBody>
      </p:sp>
      <p:pic>
        <p:nvPicPr>
          <p:cNvPr id="8" name="Content Placeholder 4" descr="Place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1828800"/>
            <a:ext cx="5178431" cy="19722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59405" y="4614445"/>
            <a:ext cx="76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1</a:t>
            </a:r>
            <a:endParaRPr lang="en-US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5029200"/>
            <a:ext cx="76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4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  <p:bldP spid="1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01762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rgbClr val="E71DBC"/>
                </a:solidFill>
              </a:rPr>
              <a:t>1 × 1 Lattice Multiplication Video </a:t>
            </a:r>
            <a:endParaRPr lang="en-US" sz="4800" dirty="0">
              <a:solidFill>
                <a:srgbClr val="E71DBC"/>
              </a:solidFill>
            </a:endParaRPr>
          </a:p>
        </p:txBody>
      </p:sp>
      <p:pic>
        <p:nvPicPr>
          <p:cNvPr id="6" name="keri 092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95400" y="1676400"/>
            <a:ext cx="6400799" cy="48005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77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01762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rgbClr val="E71DBC"/>
                </a:solidFill>
              </a:rPr>
              <a:t>1 × 2 Lattice Multiplication Video</a:t>
            </a:r>
            <a:endParaRPr lang="en-US" sz="4800" dirty="0">
              <a:solidFill>
                <a:srgbClr val="E71DBC"/>
              </a:solidFill>
            </a:endParaRPr>
          </a:p>
        </p:txBody>
      </p:sp>
      <p:pic>
        <p:nvPicPr>
          <p:cNvPr id="5" name="keri 093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19200" y="1676400"/>
            <a:ext cx="6477000" cy="4857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054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rgbClr val="E71DBC"/>
                </a:solidFill>
              </a:rPr>
              <a:t>2 × 2 Lattice Multiplication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pic>
        <p:nvPicPr>
          <p:cNvPr id="6" name="Content Placeholder 5" descr="2-2 chart.gi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434860" y="2777367"/>
            <a:ext cx="5575540" cy="3056707"/>
          </a:xfrm>
        </p:spPr>
      </p:pic>
      <p:pic>
        <p:nvPicPr>
          <p:cNvPr id="4" name="Content Placeholder 9" descr="2-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0" y="1714501"/>
            <a:ext cx="1650521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 descr="2221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85800" y="562768"/>
            <a:ext cx="2114550" cy="2200275"/>
          </a:xfrm>
        </p:spPr>
      </p:pic>
      <p:pic>
        <p:nvPicPr>
          <p:cNvPr id="6" name="Content Placeholder 5" descr="22222.gif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546730" y="597803"/>
            <a:ext cx="2114550" cy="2200275"/>
          </a:xfrm>
        </p:spPr>
      </p:pic>
      <p:pic>
        <p:nvPicPr>
          <p:cNvPr id="7" name="Picture 6" descr="222222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6550" y="562768"/>
            <a:ext cx="2114550" cy="2200275"/>
          </a:xfrm>
          <a:prstGeom prst="rect">
            <a:avLst/>
          </a:prstGeom>
        </p:spPr>
      </p:pic>
      <p:pic>
        <p:nvPicPr>
          <p:cNvPr id="8" name="Picture 7" descr="multiplication46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890" y="3657600"/>
            <a:ext cx="2517460" cy="2039143"/>
          </a:xfrm>
          <a:prstGeom prst="rect">
            <a:avLst/>
          </a:prstGeom>
        </p:spPr>
      </p:pic>
      <p:pic>
        <p:nvPicPr>
          <p:cNvPr id="9" name="Picture 8" descr="multiplication47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6730" y="3657600"/>
            <a:ext cx="2149220" cy="2267743"/>
          </a:xfrm>
          <a:prstGeom prst="rect">
            <a:avLst/>
          </a:prstGeom>
        </p:spPr>
      </p:pic>
      <p:pic>
        <p:nvPicPr>
          <p:cNvPr id="10" name="Picture 9" descr="000.bmp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86550" y="3657600"/>
            <a:ext cx="2296727" cy="2342357"/>
          </a:xfrm>
          <a:prstGeom prst="rect">
            <a:avLst/>
          </a:prstGeom>
        </p:spPr>
      </p:pic>
      <p:pic>
        <p:nvPicPr>
          <p:cNvPr id="11" name="Picture 10" descr="0001.bmp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86500" y="6162675"/>
            <a:ext cx="2857500" cy="5048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191000" y="6162675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E705A7"/>
                </a:solidFill>
              </a:rPr>
              <a:t>Answer:</a:t>
            </a:r>
            <a:endParaRPr lang="en-US" sz="3600" dirty="0">
              <a:solidFill>
                <a:srgbClr val="E705A7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90600" y="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E705A7"/>
                </a:solidFill>
              </a:rPr>
              <a:t>First</a:t>
            </a:r>
            <a:endParaRPr lang="en-US" sz="3600" dirty="0">
              <a:solidFill>
                <a:srgbClr val="E705A7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97810" y="0"/>
            <a:ext cx="1863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E705A7"/>
                </a:solidFill>
              </a:rPr>
              <a:t>Second</a:t>
            </a:r>
            <a:endParaRPr lang="en-US" sz="3600" dirty="0">
              <a:solidFill>
                <a:srgbClr val="E705A7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24700" y="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E705A7"/>
                </a:solidFill>
              </a:rPr>
              <a:t>Third</a:t>
            </a:r>
            <a:endParaRPr lang="en-US" sz="3600" dirty="0">
              <a:solidFill>
                <a:srgbClr val="E705A7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5800" y="3105834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E705A7"/>
                </a:solidFill>
              </a:rPr>
              <a:t>Fourth</a:t>
            </a:r>
            <a:endParaRPr lang="en-US" sz="3600" dirty="0">
              <a:solidFill>
                <a:srgbClr val="E705A7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32480" y="3105834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E705A7"/>
                </a:solidFill>
              </a:rPr>
              <a:t>Fifth</a:t>
            </a:r>
            <a:endParaRPr lang="en-US" sz="3600" dirty="0">
              <a:solidFill>
                <a:srgbClr val="E705A7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24700" y="3011269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E705A7"/>
                </a:solidFill>
              </a:rPr>
              <a:t>Last</a:t>
            </a:r>
            <a:endParaRPr lang="en-US" sz="3600" dirty="0">
              <a:solidFill>
                <a:srgbClr val="E705A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3" grpId="0" build="p"/>
      <p:bldP spid="14" grpId="0" build="p"/>
      <p:bldP spid="16" grpId="0" build="allAtOnce"/>
      <p:bldP spid="17" grpId="0" build="p"/>
      <p:bldP spid="18" grpId="0" build="p"/>
      <p:bldP spid="1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77962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rgbClr val="E71DBC"/>
                </a:solidFill>
              </a:rPr>
              <a:t>2 × 2 Lattice Multiplication Video</a:t>
            </a:r>
            <a:endParaRPr lang="en-US" sz="4800" dirty="0"/>
          </a:p>
        </p:txBody>
      </p:sp>
      <p:pic>
        <p:nvPicPr>
          <p:cNvPr id="4" name="keri 094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66800" y="1752600"/>
            <a:ext cx="6629400" cy="4972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794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E705A7"/>
                </a:solidFill>
              </a:rPr>
              <a:t>Tips to Go:</a:t>
            </a:r>
            <a:endParaRPr lang="en-US" sz="4800" dirty="0">
              <a:solidFill>
                <a:srgbClr val="E705A7"/>
              </a:solidFill>
            </a:endParaRPr>
          </a:p>
        </p:txBody>
      </p:sp>
      <p:pic>
        <p:nvPicPr>
          <p:cNvPr id="4" name="keri 095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43000" y="1417638"/>
            <a:ext cx="6796616" cy="5097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88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E705A7"/>
                </a:solidFill>
              </a:rPr>
              <a:t>References:</a:t>
            </a:r>
            <a:endParaRPr lang="en-US" sz="4800" dirty="0">
              <a:solidFill>
                <a:srgbClr val="E705A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6800" dirty="0" smtClean="0">
                <a:latin typeface="+mj-lt"/>
              </a:rPr>
              <a:t>http://www.coolmath4kids.com/times-tables/times-tables-lesson-lattice-multiplication-3.html</a:t>
            </a:r>
          </a:p>
          <a:p>
            <a:endParaRPr lang="en-US" sz="6800" dirty="0" smtClean="0">
              <a:latin typeface="+mj-lt"/>
            </a:endParaRPr>
          </a:p>
          <a:p>
            <a:r>
              <a:rPr lang="en-US" sz="6800" dirty="0" smtClean="0">
                <a:latin typeface="+mj-lt"/>
              </a:rPr>
              <a:t>http://www.thefreedictionary.com/multiplicand</a:t>
            </a:r>
          </a:p>
          <a:p>
            <a:pPr>
              <a:buNone/>
            </a:pPr>
            <a:r>
              <a:rPr lang="en-US" sz="6800" dirty="0" smtClean="0">
                <a:latin typeface="+mj-lt"/>
              </a:rPr>
              <a:t> </a:t>
            </a:r>
          </a:p>
          <a:p>
            <a:r>
              <a:rPr lang="en-US" sz="6800" dirty="0" smtClean="0">
                <a:latin typeface="+mj-lt"/>
              </a:rPr>
              <a:t>http://www.thefreedictionary.com/multiplier</a:t>
            </a:r>
          </a:p>
          <a:p>
            <a:pPr>
              <a:buNone/>
            </a:pPr>
            <a:r>
              <a:rPr lang="en-US" sz="6800" dirty="0" smtClean="0">
                <a:latin typeface="+mj-lt"/>
              </a:rPr>
              <a:t> </a:t>
            </a:r>
          </a:p>
          <a:p>
            <a:r>
              <a:rPr lang="en-US" sz="6800" dirty="0" smtClean="0">
                <a:latin typeface="+mj-lt"/>
              </a:rPr>
              <a:t>http://www.free-maths-dictionary.com/multiplicand   </a:t>
            </a:r>
          </a:p>
          <a:p>
            <a:endParaRPr lang="en-US" sz="6800" dirty="0" smtClean="0">
              <a:latin typeface="+mj-lt"/>
            </a:endParaRPr>
          </a:p>
          <a:p>
            <a:r>
              <a:rPr lang="en-US" sz="6800" dirty="0" smtClean="0">
                <a:latin typeface="+mj-lt"/>
              </a:rPr>
              <a:t>http://images.google.com/imgres?imgurl=http://www.math-smarts.com/images/Chart.jpg&amp;imgrefurl=http://www.math-smarts.com/multiply.html&amp;usg=__GFn-qLLLyTmqym8SEUZTErbL8aM=&amp;h=462&amp;w=481&amp;sz=50&amp;hl=en&amp;start=27&amp;um=1&amp;tbnid=Sr9A70EW1v-cuM:&amp;tbnh=124&amp;tbnw=129&amp;prev=/images%3Fq%3Dmultiplication%2Bchart%26ndsp%3D20%26hl%3Den%26sa%3DN%26start%3D20%26um%3D1</a:t>
            </a:r>
          </a:p>
          <a:p>
            <a:endParaRPr lang="en-US" sz="6800" dirty="0" smtClean="0">
              <a:latin typeface="+mj-lt"/>
            </a:endParaRPr>
          </a:p>
          <a:p>
            <a:r>
              <a:rPr lang="en-US" sz="6800" dirty="0" smtClean="0">
                <a:latin typeface="+mj-lt"/>
              </a:rPr>
              <a:t>http://www.coolmath4kids.com/times-tables/times-tables-lesson-lattice-multiplication-1.html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77962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rgbClr val="E71DBC"/>
                </a:solidFill>
              </a:rPr>
              <a:t>Welcome to Lattice Multiplication</a:t>
            </a:r>
            <a:endParaRPr lang="en-US" sz="4800" dirty="0">
              <a:solidFill>
                <a:srgbClr val="E705A7"/>
              </a:solidFill>
            </a:endParaRPr>
          </a:p>
        </p:txBody>
      </p:sp>
      <p:pic>
        <p:nvPicPr>
          <p:cNvPr id="6" name="keri 088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19200" y="1752600"/>
            <a:ext cx="6502400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8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06562"/>
          </a:xfrm>
          <a:noFill/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rgbClr val="E71DBC"/>
                </a:solidFill>
              </a:rPr>
              <a:t>What is Lattice Multiplication? </a:t>
            </a:r>
            <a:endParaRPr lang="en-US" sz="6000" cap="all" dirty="0">
              <a:ln w="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E71DBC"/>
              </a:solidFill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7467600" cy="4144963"/>
          </a:xfrm>
        </p:spPr>
        <p:txBody>
          <a:bodyPr anchor="ctr"/>
          <a:lstStyle/>
          <a:p>
            <a:pPr indent="0">
              <a:buClr>
                <a:schemeClr val="bg1"/>
              </a:buClr>
              <a:buNone/>
            </a:pPr>
            <a:r>
              <a:rPr lang="en-US" dirty="0" smtClean="0">
                <a:latin typeface="Calibri"/>
                <a:cs typeface="Calibri"/>
              </a:rPr>
              <a:t>Lattice multiplication is a method of multiplying large numbers using a grid.  This method breaks the multiplication process into smaller steps; which for some, makes it easier.</a:t>
            </a:r>
            <a:endParaRPr lang="en-US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>
                <a:solidFill>
                  <a:srgbClr val="E71DBC"/>
                </a:solidFill>
              </a:rPr>
              <a:t>Setting up the Lattice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18287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First draw a grid that has as many rows and columns as the </a:t>
            </a:r>
            <a:r>
              <a:rPr lang="en-US" dirty="0" smtClean="0">
                <a:solidFill>
                  <a:srgbClr val="E705A7"/>
                </a:solidFill>
              </a:rPr>
              <a:t>multiplicand</a:t>
            </a:r>
            <a:r>
              <a:rPr lang="en-US" dirty="0" smtClean="0"/>
              <a:t> and the </a:t>
            </a:r>
            <a:r>
              <a:rPr lang="en-US" dirty="0" smtClean="0">
                <a:solidFill>
                  <a:srgbClr val="E705A7"/>
                </a:solidFill>
              </a:rPr>
              <a:t>multiplier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The grid below shows multiplying a 2-digit number by a 2-digit number.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39636" y="3685309"/>
          <a:ext cx="4682837" cy="2604655"/>
        </p:xfrm>
        <a:graphic>
          <a:graphicData uri="http://schemas.openxmlformats.org/drawingml/2006/table">
            <a:tbl>
              <a:tblPr firstCol="1">
                <a:tableStyleId>{284E427A-3D55-4303-BF80-6455036E1DE7}</a:tableStyleId>
              </a:tblPr>
              <a:tblGrid>
                <a:gridCol w="4682837"/>
              </a:tblGrid>
              <a:tr h="260465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62200" y="3162089"/>
            <a:ext cx="13369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1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994564" y="3162089"/>
            <a:ext cx="13369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2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622473" y="4038600"/>
            <a:ext cx="13369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1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622473" y="5257800"/>
            <a:ext cx="13369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2</a:t>
            </a:r>
            <a:endParaRPr lang="en-US" sz="28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939634" y="3685309"/>
          <a:ext cx="4682838" cy="2604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419"/>
                <a:gridCol w="2341419"/>
              </a:tblGrid>
              <a:tr h="130232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30232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rgbClr val="E71DBC"/>
                </a:solidFill>
              </a:rPr>
              <a:t>Drawing the grid: </a:t>
            </a:r>
            <a:endParaRPr lang="en-US" sz="5400" dirty="0">
              <a:solidFill>
                <a:srgbClr val="E71DBC"/>
              </a:solidFill>
            </a:endParaRPr>
          </a:p>
        </p:txBody>
      </p:sp>
      <p:pic>
        <p:nvPicPr>
          <p:cNvPr id="8" name="keri 089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38201" y="1500189"/>
            <a:ext cx="7143748" cy="53578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88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850" y="274638"/>
            <a:ext cx="7467600" cy="1143000"/>
          </a:xfrm>
        </p:spPr>
        <p:txBody>
          <a:bodyPr/>
          <a:lstStyle/>
          <a:p>
            <a:pPr algn="ctr"/>
            <a:r>
              <a:rPr lang="en-US" sz="4800" dirty="0" smtClean="0">
                <a:solidFill>
                  <a:srgbClr val="E71DBC"/>
                </a:solidFill>
              </a:rPr>
              <a:t>Multiplicand vs. Multiplier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>
                <a:solidFill>
                  <a:srgbClr val="E705A7"/>
                </a:solidFill>
              </a:rPr>
              <a:t>What is a Multiplicand?</a:t>
            </a:r>
          </a:p>
          <a:p>
            <a:endParaRPr lang="en-US" dirty="0" smtClean="0"/>
          </a:p>
          <a:p>
            <a:r>
              <a:rPr lang="en-US" dirty="0" smtClean="0"/>
              <a:t>A multiplicand is the number that is or is to be multiplied by another number.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E705A7"/>
                </a:solidFill>
              </a:rPr>
              <a:t>What is a Multiplier?</a:t>
            </a:r>
          </a:p>
          <a:p>
            <a:endParaRPr lang="en-US" dirty="0" smtClean="0"/>
          </a:p>
          <a:p>
            <a:r>
              <a:rPr lang="en-US" dirty="0" smtClean="0"/>
              <a:t>A multiplier is the number by which another number is multiplied</a:t>
            </a:r>
          </a:p>
          <a:p>
            <a:endParaRPr lang="en-US" dirty="0" smtClean="0"/>
          </a:p>
          <a:p>
            <a:r>
              <a:rPr lang="en-US" dirty="0" smtClean="0"/>
              <a:t>For example:  in 35 × 10, the multiplicand is 35 and the multiplier is 10.</a:t>
            </a:r>
          </a:p>
          <a:p>
            <a:endParaRPr lang="en-US" dirty="0"/>
          </a:p>
        </p:txBody>
      </p:sp>
      <p:pic>
        <p:nvPicPr>
          <p:cNvPr id="6" name="Content Placeholder 5" descr="multiplicand.gi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38650" y="2782094"/>
            <a:ext cx="3867150" cy="252253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E71DBC"/>
                </a:solidFill>
              </a:rPr>
              <a:t>Multiplicand and Multiplier?</a:t>
            </a:r>
            <a:endParaRPr lang="en-US" sz="4800" dirty="0">
              <a:solidFill>
                <a:srgbClr val="E71DBC"/>
              </a:solidFill>
            </a:endParaRPr>
          </a:p>
        </p:txBody>
      </p:sp>
      <p:pic>
        <p:nvPicPr>
          <p:cNvPr id="9" name="keri 091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43000" y="1576389"/>
            <a:ext cx="6781799" cy="50863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94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77962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rgbClr val="E71DBC"/>
                </a:solidFill>
              </a:rPr>
              <a:t>Where to place the </a:t>
            </a:r>
            <a:r>
              <a:rPr lang="en-US" sz="4800" u="sng" dirty="0" smtClean="0">
                <a:solidFill>
                  <a:srgbClr val="E71DBC"/>
                </a:solidFill>
              </a:rPr>
              <a:t>Multiplicand</a:t>
            </a:r>
            <a:r>
              <a:rPr lang="en-US" sz="4800" dirty="0" smtClean="0">
                <a:solidFill>
                  <a:srgbClr val="E71DBC"/>
                </a:solidFill>
              </a:rPr>
              <a:t> and </a:t>
            </a:r>
            <a:r>
              <a:rPr lang="en-US" sz="4800" u="sng" dirty="0" smtClean="0">
                <a:solidFill>
                  <a:srgbClr val="E71DBC"/>
                </a:solidFill>
              </a:rPr>
              <a:t>Multiplier</a:t>
            </a:r>
            <a:endParaRPr lang="en-US" sz="4800" u="sng" dirty="0">
              <a:solidFill>
                <a:srgbClr val="E71DBC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905000" y="3657600"/>
          <a:ext cx="45720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</a:tblGrid>
              <a:tr h="1600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160020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048000" y="287277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Multiplicand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477000" y="510540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Multiplier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2057400" y="313438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E705A7"/>
                </a:solidFill>
              </a:rPr>
              <a:t>3</a:t>
            </a:r>
            <a:endParaRPr lang="en-US" sz="2800" dirty="0">
              <a:solidFill>
                <a:srgbClr val="E705A7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43400" y="313438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E705A7"/>
                </a:solidFill>
              </a:rPr>
              <a:t>5</a:t>
            </a:r>
            <a:endParaRPr lang="en-US" sz="2800" dirty="0">
              <a:solidFill>
                <a:srgbClr val="E705A7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29400" y="5791200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2FFD8"/>
                </a:solidFill>
              </a:rPr>
              <a:t>0</a:t>
            </a:r>
            <a:endParaRPr lang="en-US" sz="2800" dirty="0">
              <a:solidFill>
                <a:srgbClr val="02FFD8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29400" y="4224010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2FFD8"/>
                </a:solidFill>
              </a:rPr>
              <a:t>1</a:t>
            </a:r>
            <a:endParaRPr lang="en-US" sz="2800" dirty="0">
              <a:solidFill>
                <a:srgbClr val="02FFD8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2023645"/>
            <a:ext cx="388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Example: </a:t>
            </a:r>
            <a:r>
              <a:rPr lang="en-US" sz="3200" dirty="0" smtClean="0">
                <a:solidFill>
                  <a:srgbClr val="E705A7"/>
                </a:solidFill>
              </a:rPr>
              <a:t>35 </a:t>
            </a:r>
            <a:r>
              <a:rPr lang="en-US" sz="3200" dirty="0" smtClean="0"/>
              <a:t>×</a:t>
            </a:r>
            <a:r>
              <a:rPr lang="en-US" sz="3200" dirty="0" smtClean="0">
                <a:solidFill>
                  <a:srgbClr val="E705A7"/>
                </a:solidFill>
              </a:rPr>
              <a:t> </a:t>
            </a:r>
            <a:r>
              <a:rPr lang="en-US" sz="3200" dirty="0" smtClean="0">
                <a:solidFill>
                  <a:srgbClr val="02FFD8"/>
                </a:solidFill>
              </a:rPr>
              <a:t>10</a:t>
            </a:r>
            <a:endParaRPr lang="en-US" sz="3200" dirty="0">
              <a:solidFill>
                <a:srgbClr val="02FFD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  <p:bldP spid="9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rgbClr val="E71DBC"/>
                </a:solidFill>
              </a:rPr>
              <a:t>Setting up the Lattice</a:t>
            </a:r>
            <a:endParaRPr lang="en-US" sz="4800" dirty="0">
              <a:solidFill>
                <a:srgbClr val="E71DBC"/>
              </a:solidFill>
            </a:endParaRPr>
          </a:p>
        </p:txBody>
      </p:sp>
      <p:pic>
        <p:nvPicPr>
          <p:cNvPr id="9" name="Content Placeholder 8" descr="Diagonal.bmp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95300" y="1743869"/>
            <a:ext cx="3581400" cy="4238625"/>
          </a:xfrm>
        </p:spPr>
      </p:pic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495800" y="2286000"/>
            <a:ext cx="3657600" cy="369649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Draw a diagonal line through each box from the upper right corner to the lower left corner.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This gives us a spot for the tens place and a spot for the ones place.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38200" y="2286000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+mj-lt"/>
              </a:rPr>
              <a:t>Tens</a:t>
            </a:r>
            <a:endParaRPr lang="en-US" sz="540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52600" y="4648200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+mj-lt"/>
              </a:rPr>
              <a:t>Ones</a:t>
            </a:r>
            <a:endParaRPr lang="en-US" sz="5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  <p:bldP spid="11" grpId="0" build="p"/>
    </p:bld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Technic.thmx</Template>
  <TotalTime>331</TotalTime>
  <Words>275</Words>
  <Application>Microsoft Office PowerPoint</Application>
  <PresentationFormat>On-screen Show (4:3)</PresentationFormat>
  <Paragraphs>73</Paragraphs>
  <Slides>18</Slides>
  <Notes>0</Notes>
  <HiddenSlides>0</HiddenSlides>
  <MMClips>7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Technic</vt:lpstr>
      <vt:lpstr>Lattice Multiplication</vt:lpstr>
      <vt:lpstr>Welcome to Lattice Multiplication</vt:lpstr>
      <vt:lpstr>What is Lattice Multiplication? </vt:lpstr>
      <vt:lpstr>Setting up the Lattice</vt:lpstr>
      <vt:lpstr>Drawing the grid: </vt:lpstr>
      <vt:lpstr>Multiplicand vs. Multiplier</vt:lpstr>
      <vt:lpstr>Multiplicand and Multiplier?</vt:lpstr>
      <vt:lpstr>Where to place the Multiplicand and Multiplier</vt:lpstr>
      <vt:lpstr>Setting up the Lattice</vt:lpstr>
      <vt:lpstr>Quick review: Place Value</vt:lpstr>
      <vt:lpstr>How to put the answer into the lattice</vt:lpstr>
      <vt:lpstr>1 × 1 Lattice Multiplication Video </vt:lpstr>
      <vt:lpstr>1 × 2 Lattice Multiplication Video</vt:lpstr>
      <vt:lpstr>2 × 2 Lattice Multiplication</vt:lpstr>
      <vt:lpstr>Slide 15</vt:lpstr>
      <vt:lpstr>2 × 2 Lattice Multiplication Video</vt:lpstr>
      <vt:lpstr>Tips to Go:</vt:lpstr>
      <vt:lpstr>References:</vt:lpstr>
    </vt:vector>
  </TitlesOfParts>
  <Company>Central Michigan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Lattice Multiplication</dc:title>
  <dc:creator>Adams, Keri E</dc:creator>
  <cp:lastModifiedBy>HP Authorized Customer</cp:lastModifiedBy>
  <cp:revision>38</cp:revision>
  <dcterms:created xsi:type="dcterms:W3CDTF">2009-06-01T12:49:39Z</dcterms:created>
  <dcterms:modified xsi:type="dcterms:W3CDTF">2009-06-08T02:29:49Z</dcterms:modified>
</cp:coreProperties>
</file>